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BFB1-0AD3-417E-94B0-1732ED97959A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DE286E-DF12-4FEC-854A-656F70B7FDC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0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B06BFB1-0AD3-417E-94B0-1732ED97959A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5DE286E-DF12-4FEC-854A-656F70B7FDC8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67911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BFB1-0AD3-417E-94B0-1732ED97959A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E286E-DF12-4FEC-854A-656F70B7FDC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4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880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BFB1-0AD3-417E-94B0-1732ED97959A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E286E-DF12-4FEC-854A-656F70B7FDC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59932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E286E-DF12-4FEC-854A-656F70B7FDC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BFB1-0AD3-417E-94B0-1732ED97959A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925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BFB1-0AD3-417E-94B0-1732ED97959A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E286E-DF12-4FEC-854A-656F70B7FDC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23301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BFB1-0AD3-417E-94B0-1732ED97959A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E286E-DF12-4FEC-854A-656F70B7FD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519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B06BFB1-0AD3-417E-94B0-1732ED97959A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5DE286E-DF12-4FEC-854A-656F70B7FDC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569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BFB1-0AD3-417E-94B0-1732ED97959A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DE286E-DF12-4FEC-854A-656F70B7FDC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49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BFB1-0AD3-417E-94B0-1732ED97959A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E286E-DF12-4FEC-854A-656F70B7FD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002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BFB1-0AD3-417E-94B0-1732ED97959A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E286E-DF12-4FEC-854A-656F70B7FD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115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B06BFB1-0AD3-417E-94B0-1732ED97959A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5DE286E-DF12-4FEC-854A-656F70B7FDC8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83872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D584FC-22D9-4797-A092-C9C80205B8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Dmitrii</a:t>
            </a:r>
            <a:r>
              <a:rPr lang="en-US" dirty="0"/>
              <a:t> </a:t>
            </a:r>
            <a:r>
              <a:rPr lang="en-US" dirty="0" err="1"/>
              <a:t>Zelenskii</a:t>
            </a:r>
            <a:endParaRPr lang="en-US" dirty="0"/>
          </a:p>
          <a:p>
            <a:r>
              <a:rPr lang="en-US" dirty="0"/>
              <a:t>dz-zd@mail.ru</a:t>
            </a:r>
          </a:p>
          <a:p>
            <a:r>
              <a:rPr lang="en-US" dirty="0"/>
              <a:t>Lomonosov Moscow State University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A04F4-FCBE-4AB8-9053-D2950A133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Edge Dislocation as an alternative to Local Dislocation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3963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0CC308F4-305C-4130-BF66-DCCE7A1BF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9" y="519953"/>
            <a:ext cx="8884023" cy="6338047"/>
          </a:xfrm>
        </p:spPr>
        <p:txBody>
          <a:bodyPr>
            <a:normAutofit/>
          </a:bodyPr>
          <a:lstStyle/>
          <a:p>
            <a:r>
              <a:rPr lang="en-US" dirty="0"/>
              <a:t>Generative linguistics ([Chomsky 2000], inter alia)</a:t>
            </a:r>
          </a:p>
          <a:p>
            <a:pPr lvl="1"/>
            <a:r>
              <a:rPr lang="en-US" dirty="0"/>
              <a:t>Competence-performance distinction</a:t>
            </a:r>
          </a:p>
          <a:p>
            <a:pPr lvl="1"/>
            <a:r>
              <a:rPr lang="en-US" dirty="0"/>
              <a:t>Y-model of competence (syntax feeds non-interacting phonology and semantics interfaces)</a:t>
            </a:r>
          </a:p>
          <a:p>
            <a:r>
              <a:rPr lang="en-US" dirty="0"/>
              <a:t>Distributed Morphology [Halle, Marantz 1993]</a:t>
            </a:r>
          </a:p>
          <a:p>
            <a:pPr lvl="1"/>
            <a:r>
              <a:rPr lang="en-US" dirty="0"/>
              <a:t>Late insertion (Lexical/Vocabulary Insertion) of phonology…</a:t>
            </a:r>
          </a:p>
          <a:p>
            <a:pPr lvl="1"/>
            <a:r>
              <a:rPr lang="en-US" dirty="0"/>
              <a:t>…into terminal nodes, not phrases (</a:t>
            </a:r>
            <a:r>
              <a:rPr lang="en-US" i="1" dirty="0"/>
              <a:t>contra</a:t>
            </a:r>
            <a:r>
              <a:rPr lang="en-US" dirty="0"/>
              <a:t> [Starke 2009])</a:t>
            </a:r>
          </a:p>
          <a:p>
            <a:pPr lvl="1"/>
            <a:r>
              <a:rPr lang="en-US" dirty="0"/>
              <a:t>A number of </a:t>
            </a:r>
            <a:r>
              <a:rPr lang="en-US" dirty="0" err="1"/>
              <a:t>postsyntactic</a:t>
            </a:r>
            <a:r>
              <a:rPr lang="en-US" dirty="0"/>
              <a:t> operations not altering semantics</a:t>
            </a:r>
          </a:p>
          <a:p>
            <a:r>
              <a:rPr lang="en-US" dirty="0"/>
              <a:t>Ordered </a:t>
            </a:r>
            <a:r>
              <a:rPr lang="en-US" dirty="0" err="1"/>
              <a:t>postsyntactic</a:t>
            </a:r>
            <a:r>
              <a:rPr lang="en-US" dirty="0"/>
              <a:t> operations [</a:t>
            </a:r>
            <a:r>
              <a:rPr lang="en-US" dirty="0" err="1"/>
              <a:t>Arregi</a:t>
            </a:r>
            <a:r>
              <a:rPr lang="en-US" dirty="0"/>
              <a:t>, Nevins 2012]</a:t>
            </a:r>
          </a:p>
          <a:p>
            <a:pPr lvl="1"/>
            <a:r>
              <a:rPr lang="en-US" dirty="0"/>
              <a:t>Operations (or, at least, their blocks) are totally ordered</a:t>
            </a:r>
          </a:p>
          <a:p>
            <a:pPr lvl="1"/>
            <a:r>
              <a:rPr lang="en-US" dirty="0"/>
              <a:t>Linearization precedes Lexical Insertion (</a:t>
            </a:r>
            <a:r>
              <a:rPr lang="en-US" i="1" dirty="0"/>
              <a:t>contra</a:t>
            </a:r>
            <a:r>
              <a:rPr lang="en-US" dirty="0"/>
              <a:t> Late Linearization Hypothesis of [</a:t>
            </a:r>
            <a:r>
              <a:rPr lang="en-US" dirty="0" err="1"/>
              <a:t>Embick</a:t>
            </a:r>
            <a:r>
              <a:rPr lang="en-US" dirty="0"/>
              <a:t>, </a:t>
            </a:r>
            <a:r>
              <a:rPr lang="en-US" dirty="0" err="1"/>
              <a:t>Noyer</a:t>
            </a:r>
            <a:r>
              <a:rPr lang="en-US" dirty="0"/>
              <a:t> 2001: 562])</a:t>
            </a:r>
          </a:p>
          <a:p>
            <a:r>
              <a:rPr lang="en-US" dirty="0" err="1"/>
              <a:t>Postsyntactic</a:t>
            </a:r>
            <a:r>
              <a:rPr lang="en-US" dirty="0"/>
              <a:t>, linear agreement exists [</a:t>
            </a:r>
            <a:r>
              <a:rPr lang="en-US" dirty="0" err="1"/>
              <a:t>Wurmbrand</a:t>
            </a:r>
            <a:r>
              <a:rPr lang="en-US" dirty="0"/>
              <a:t> 2016]</a:t>
            </a:r>
          </a:p>
          <a:p>
            <a:pPr lvl="1"/>
            <a:r>
              <a:rPr lang="en-US" dirty="0"/>
              <a:t>Relies on linear order =&gt; follows Linearization</a:t>
            </a:r>
          </a:p>
          <a:p>
            <a:pPr lvl="1"/>
            <a:r>
              <a:rPr lang="en-US" dirty="0"/>
              <a:t>And thus Impoverishment and Fission do, </a:t>
            </a:r>
            <a:r>
              <a:rPr lang="en-US" i="1" dirty="0"/>
              <a:t>contra</a:t>
            </a:r>
            <a:r>
              <a:rPr lang="en-US" dirty="0"/>
              <a:t> A&amp;N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EE3FDE9-AC94-48A2-8F50-DE010859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80682"/>
            <a:ext cx="9206753" cy="779929"/>
          </a:xfrm>
        </p:spPr>
        <p:txBody>
          <a:bodyPr>
            <a:normAutofit/>
          </a:bodyPr>
          <a:lstStyle/>
          <a:p>
            <a:r>
              <a:rPr lang="en-US" dirty="0"/>
              <a:t>Framework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03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BFF1F1-0D36-40CD-887D-B7D9377BD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82" y="0"/>
            <a:ext cx="9063318" cy="683556"/>
          </a:xfrm>
        </p:spPr>
        <p:txBody>
          <a:bodyPr>
            <a:normAutofit fontScale="90000"/>
          </a:bodyPr>
          <a:lstStyle/>
          <a:p>
            <a:r>
              <a:rPr lang="en-US" dirty="0"/>
              <a:t>Y-model of competence</a:t>
            </a:r>
            <a:endParaRPr lang="ru-RU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C0900B3-6F55-4EF5-AAD0-4E77663ABABC}"/>
              </a:ext>
            </a:extLst>
          </p:cNvPr>
          <p:cNvGrpSpPr/>
          <p:nvPr/>
        </p:nvGrpSpPr>
        <p:grpSpPr>
          <a:xfrm>
            <a:off x="320532" y="723912"/>
            <a:ext cx="8310108" cy="3855267"/>
            <a:chOff x="1835696" y="2294214"/>
            <a:chExt cx="7039845" cy="2849689"/>
          </a:xfrm>
        </p:grpSpPr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A9345417-B61D-4491-83CA-C22F9AD8E4B6}"/>
                </a:ext>
              </a:extLst>
            </p:cNvPr>
            <p:cNvSpPr/>
            <p:nvPr/>
          </p:nvSpPr>
          <p:spPr>
            <a:xfrm>
              <a:off x="5256076" y="3512035"/>
              <a:ext cx="360040" cy="31764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cxnSp>
          <p:nvCxnSpPr>
            <p:cNvPr id="5" name="Прямая со стрелкой 4">
              <a:extLst>
                <a:ext uri="{FF2B5EF4-FFF2-40B4-BE49-F238E27FC236}">
                  <a16:creationId xmlns:a16="http://schemas.microsoft.com/office/drawing/2014/main" id="{6BB474C7-45AC-4A87-BBB9-51B56DA02028}"/>
                </a:ext>
              </a:extLst>
            </p:cNvPr>
            <p:cNvCxnSpPr/>
            <p:nvPr/>
          </p:nvCxnSpPr>
          <p:spPr>
            <a:xfrm>
              <a:off x="4175956" y="2636912"/>
              <a:ext cx="2628292" cy="21602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Прямая со стрелкой 5">
              <a:extLst>
                <a:ext uri="{FF2B5EF4-FFF2-40B4-BE49-F238E27FC236}">
                  <a16:creationId xmlns:a16="http://schemas.microsoft.com/office/drawing/2014/main" id="{D52C960F-A383-4298-9FFF-1F1AF892BA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60776" y="3645024"/>
              <a:ext cx="1075320" cy="11521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A1D585B-C369-49BE-AC27-13158E4EEC4B}"/>
                </a:ext>
              </a:extLst>
            </p:cNvPr>
            <p:cNvSpPr txBox="1"/>
            <p:nvPr/>
          </p:nvSpPr>
          <p:spPr>
            <a:xfrm>
              <a:off x="3275856" y="4797152"/>
              <a:ext cx="1800200" cy="341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90000"/>
                    </a:schemeClr>
                  </a:solidFill>
                </a:rPr>
                <a:t>Articulation</a:t>
              </a:r>
              <a:endParaRPr lang="ru-RU" sz="24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8F17D9-C698-4827-95EF-2DA734FB00D9}"/>
                </a:ext>
              </a:extLst>
            </p:cNvPr>
            <p:cNvSpPr txBox="1"/>
            <p:nvPr/>
          </p:nvSpPr>
          <p:spPr>
            <a:xfrm>
              <a:off x="1835696" y="3789040"/>
              <a:ext cx="3600400" cy="614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90000"/>
                    </a:schemeClr>
                  </a:solidFill>
                </a:rPr>
                <a:t>Morphology and</a:t>
              </a:r>
              <a:br>
                <a:rPr lang="en-US" sz="2400" dirty="0">
                  <a:solidFill>
                    <a:schemeClr val="tx2">
                      <a:lumMod val="90000"/>
                    </a:schemeClr>
                  </a:solidFill>
                </a:rPr>
              </a:br>
              <a:r>
                <a:rPr lang="en-US" sz="2400" dirty="0">
                  <a:solidFill>
                    <a:schemeClr val="tx2">
                      <a:lumMod val="90000"/>
                    </a:schemeClr>
                  </a:solidFill>
                </a:rPr>
                <a:t>Phonological Form</a:t>
              </a:r>
              <a:endParaRPr lang="ru-RU" sz="24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E7D98A2-87B3-4888-8155-E8434CE921E6}"/>
                </a:ext>
              </a:extLst>
            </p:cNvPr>
            <p:cNvSpPr txBox="1"/>
            <p:nvPr/>
          </p:nvSpPr>
          <p:spPr>
            <a:xfrm rot="2388952">
              <a:off x="4774401" y="3270021"/>
              <a:ext cx="1751451" cy="341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90000"/>
                    </a:schemeClr>
                  </a:solidFill>
                </a:rPr>
                <a:t>Syntax</a:t>
              </a:r>
              <a:endParaRPr lang="ru-RU" sz="24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E98DA07-C225-44D0-B055-3B12A961AF1C}"/>
                </a:ext>
              </a:extLst>
            </p:cNvPr>
            <p:cNvSpPr txBox="1"/>
            <p:nvPr/>
          </p:nvSpPr>
          <p:spPr>
            <a:xfrm>
              <a:off x="2452125" y="2294214"/>
              <a:ext cx="4541441" cy="341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>
                      <a:lumMod val="90000"/>
                    </a:schemeClr>
                  </a:solidFill>
                </a:rPr>
                <a:t>Lexicon (of features and their bundles)</a:t>
              </a:r>
              <a:endParaRPr lang="ru-RU" sz="24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B4B40D8-025C-4F8D-8884-865248BEB94D}"/>
                </a:ext>
              </a:extLst>
            </p:cNvPr>
            <p:cNvSpPr txBox="1"/>
            <p:nvPr/>
          </p:nvSpPr>
          <p:spPr>
            <a:xfrm>
              <a:off x="3671900" y="3419708"/>
              <a:ext cx="1584176" cy="341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tx2">
                      <a:lumMod val="90000"/>
                    </a:schemeClr>
                  </a:solidFill>
                </a:rPr>
                <a:t>Spell-Out</a:t>
              </a:r>
              <a:endParaRPr lang="ru-RU" sz="24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B557B3B-EB4F-4A6D-B7ED-BB179547B374}"/>
                </a:ext>
              </a:extLst>
            </p:cNvPr>
            <p:cNvSpPr txBox="1"/>
            <p:nvPr/>
          </p:nvSpPr>
          <p:spPr>
            <a:xfrm>
              <a:off x="5598708" y="4257770"/>
              <a:ext cx="2789715" cy="341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2">
                      <a:lumMod val="90000"/>
                    </a:schemeClr>
                  </a:solidFill>
                </a:rPr>
                <a:t>Logical Form</a:t>
              </a:r>
              <a:endParaRPr lang="ru-RU" sz="24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5A2FA2D-66EB-4E87-A8D7-DBB34E396A61}"/>
                </a:ext>
              </a:extLst>
            </p:cNvPr>
            <p:cNvSpPr txBox="1"/>
            <p:nvPr/>
          </p:nvSpPr>
          <p:spPr>
            <a:xfrm>
              <a:off x="5436095" y="4802655"/>
              <a:ext cx="3120627" cy="341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>
                      <a:lumMod val="90000"/>
                    </a:schemeClr>
                  </a:solidFill>
                </a:rPr>
                <a:t>Meaning of the structure</a:t>
              </a:r>
              <a:endParaRPr lang="ru-RU" sz="24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9794237B-F222-47BB-B2EB-1325095895AA}"/>
                </a:ext>
              </a:extLst>
            </p:cNvPr>
            <p:cNvSpPr/>
            <p:nvPr/>
          </p:nvSpPr>
          <p:spPr>
            <a:xfrm>
              <a:off x="5941665" y="4019872"/>
              <a:ext cx="360040" cy="31764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951EE8-40F1-44C7-AB93-F2FC542ECFB7}"/>
                </a:ext>
              </a:extLst>
            </p:cNvPr>
            <p:cNvSpPr txBox="1"/>
            <p:nvPr/>
          </p:nvSpPr>
          <p:spPr>
            <a:xfrm>
              <a:off x="6085566" y="3718387"/>
              <a:ext cx="2789975" cy="341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>
                      <a:lumMod val="90000"/>
                    </a:schemeClr>
                  </a:solidFill>
                </a:rPr>
                <a:t>Interpretation spell-out</a:t>
              </a:r>
              <a:endParaRPr lang="ru-RU" sz="24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D309CC0-1E74-46B9-9AC7-B286F8EA8C5E}"/>
              </a:ext>
            </a:extLst>
          </p:cNvPr>
          <p:cNvSpPr txBox="1"/>
          <p:nvPr/>
        </p:nvSpPr>
        <p:spPr>
          <a:xfrm>
            <a:off x="271621" y="5303091"/>
            <a:ext cx="840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Interpretation spell-out and phonological spell-out might not be distinct; in what follows, whether they are is irrelevant.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1012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0CC308F4-305C-4130-BF66-DCCE7A1BF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9" y="519953"/>
            <a:ext cx="8884023" cy="6338047"/>
          </a:xfrm>
        </p:spPr>
        <p:txBody>
          <a:bodyPr>
            <a:normAutofit/>
          </a:bodyPr>
          <a:lstStyle/>
          <a:p>
            <a:r>
              <a:rPr lang="en-US" dirty="0"/>
              <a:t>Standard syntactic movement</a:t>
            </a:r>
          </a:p>
          <a:p>
            <a:pPr lvl="1"/>
            <a:r>
              <a:rPr lang="en-US" dirty="0"/>
              <a:t>Normally phrasal – but due to Bare Phrase Structure [Chomsky 1995], phrase may happen to contain just one head</a:t>
            </a:r>
          </a:p>
          <a:p>
            <a:pPr lvl="1"/>
            <a:r>
              <a:rPr lang="en-US" dirty="0"/>
              <a:t>Leaves behind traces/copies, unlike the rest</a:t>
            </a:r>
          </a:p>
          <a:p>
            <a:pPr lvl="1"/>
            <a:r>
              <a:rPr lang="en-US" dirty="0"/>
              <a:t>Directly </a:t>
            </a:r>
            <a:r>
              <a:rPr lang="en-US" dirty="0" err="1"/>
              <a:t>iterable</a:t>
            </a:r>
            <a:r>
              <a:rPr lang="en-US" dirty="0"/>
              <a:t> (“successive cyclic”), also unlike the rest</a:t>
            </a:r>
          </a:p>
          <a:p>
            <a:pPr lvl="1"/>
            <a:r>
              <a:rPr lang="en-US" dirty="0"/>
              <a:t>May influence semantics (see Y-model)</a:t>
            </a:r>
          </a:p>
          <a:p>
            <a:r>
              <a:rPr lang="en-US" dirty="0"/>
              <a:t>“Head movement” to the governing head</a:t>
            </a:r>
          </a:p>
          <a:p>
            <a:pPr lvl="1"/>
            <a:r>
              <a:rPr lang="en-US" b="1" i="1" dirty="0"/>
              <a:t>Usually</a:t>
            </a:r>
            <a:r>
              <a:rPr lang="en-US" dirty="0"/>
              <a:t> strictly structurally local and no effect on semantics</a:t>
            </a:r>
          </a:p>
          <a:p>
            <a:pPr lvl="1"/>
            <a:r>
              <a:rPr lang="en-US" dirty="0"/>
              <a:t>A number of approaches [</a:t>
            </a:r>
            <a:r>
              <a:rPr lang="en-US" dirty="0" err="1"/>
              <a:t>Dékány</a:t>
            </a:r>
            <a:r>
              <a:rPr lang="ru-RU" dirty="0"/>
              <a:t> 2018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Core cases – probably Raising [</a:t>
            </a:r>
            <a:r>
              <a:rPr lang="en-US" dirty="0" err="1"/>
              <a:t>Harizanov</a:t>
            </a:r>
            <a:r>
              <a:rPr lang="en-US" dirty="0"/>
              <a:t>, </a:t>
            </a:r>
            <a:r>
              <a:rPr lang="en-US" dirty="0" err="1"/>
              <a:t>Gribanova</a:t>
            </a:r>
            <a:r>
              <a:rPr lang="en-US" dirty="0"/>
              <a:t> 2018]</a:t>
            </a:r>
          </a:p>
          <a:p>
            <a:r>
              <a:rPr lang="en-US" dirty="0"/>
              <a:t>Lowering/Affix Hopping</a:t>
            </a:r>
          </a:p>
          <a:p>
            <a:pPr lvl="1"/>
            <a:r>
              <a:rPr lang="en-US" dirty="0"/>
              <a:t>A mirror image of head movement: a head adjoins to the head of its complement</a:t>
            </a:r>
          </a:p>
          <a:p>
            <a:pPr lvl="1"/>
            <a:r>
              <a:rPr lang="en-US" dirty="0"/>
              <a:t>Relies on structure only =&gt; precedes Linearization</a:t>
            </a:r>
          </a:p>
          <a:p>
            <a:r>
              <a:rPr lang="en-US" b="1" dirty="0"/>
              <a:t>Local Dislocation/Generalized Reduplication</a:t>
            </a: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EE3FDE9-AC94-48A2-8F50-DE010859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80682"/>
            <a:ext cx="9206753" cy="779929"/>
          </a:xfrm>
        </p:spPr>
        <p:txBody>
          <a:bodyPr>
            <a:normAutofit/>
          </a:bodyPr>
          <a:lstStyle/>
          <a:p>
            <a:r>
              <a:rPr lang="en-US" dirty="0"/>
              <a:t>Means to change morpheme order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78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0CC308F4-305C-4130-BF66-DCCE7A1BF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9" y="519953"/>
            <a:ext cx="8884023" cy="6338047"/>
          </a:xfrm>
        </p:spPr>
        <p:txBody>
          <a:bodyPr/>
          <a:lstStyle/>
          <a:p>
            <a:r>
              <a:rPr lang="en-US" dirty="0"/>
              <a:t>Unlike the other three operations, relies on linear order</a:t>
            </a:r>
          </a:p>
          <a:p>
            <a:r>
              <a:rPr lang="en-US" dirty="0"/>
              <a:t>In particular, it requires </a:t>
            </a:r>
            <a:r>
              <a:rPr lang="en-US" b="1" dirty="0"/>
              <a:t>adjacency</a:t>
            </a:r>
            <a:r>
              <a:rPr lang="en-US" dirty="0"/>
              <a:t>: the objects that change their order must be linearly adjacent (next to each other)</a:t>
            </a:r>
          </a:p>
          <a:p>
            <a:r>
              <a:rPr lang="en-US" dirty="0"/>
              <a:t>Thus, for instance, Lowering can skip adjuncts/specifiers:</a:t>
            </a:r>
          </a:p>
          <a:p>
            <a:pPr marL="0" indent="0">
              <a:buNone/>
            </a:pPr>
            <a:r>
              <a:rPr lang="en-US" i="1" dirty="0"/>
              <a:t>I </a:t>
            </a:r>
            <a:r>
              <a:rPr lang="en-US" b="1" i="1" dirty="0"/>
              <a:t>-ed</a:t>
            </a:r>
            <a:r>
              <a:rPr lang="en-US" i="1" dirty="0"/>
              <a:t> loudly play in the park</a:t>
            </a:r>
            <a:r>
              <a:rPr lang="en-US" dirty="0"/>
              <a:t> =&gt; </a:t>
            </a:r>
            <a:r>
              <a:rPr lang="en-US" i="1" dirty="0"/>
              <a:t>I loudly play</a:t>
            </a:r>
            <a:r>
              <a:rPr lang="en-US" b="1" i="1" dirty="0"/>
              <a:t>-ed</a:t>
            </a:r>
            <a:r>
              <a:rPr lang="en-US" i="1" dirty="0"/>
              <a:t> in the park</a:t>
            </a:r>
          </a:p>
          <a:p>
            <a:r>
              <a:rPr lang="en-US" dirty="0"/>
              <a:t>Local Dislocation cannot:</a:t>
            </a:r>
          </a:p>
          <a:p>
            <a:pPr marL="0" indent="0">
              <a:buNone/>
            </a:pPr>
            <a:r>
              <a:rPr lang="en-US" i="1" dirty="0"/>
              <a:t>li </a:t>
            </a:r>
            <a:r>
              <a:rPr lang="en-US" i="1" dirty="0" err="1"/>
              <a:t>bystro</a:t>
            </a:r>
            <a:r>
              <a:rPr lang="en-US" i="1" dirty="0"/>
              <a:t> </a:t>
            </a:r>
            <a:r>
              <a:rPr lang="en-US" i="1" dirty="0" err="1"/>
              <a:t>pishut</a:t>
            </a:r>
            <a:r>
              <a:rPr lang="en-US" i="1" dirty="0"/>
              <a:t>?</a:t>
            </a:r>
            <a:r>
              <a:rPr lang="en-US" dirty="0"/>
              <a:t>	=&gt; 	</a:t>
            </a:r>
            <a:r>
              <a:rPr lang="en-US" i="1" dirty="0" err="1"/>
              <a:t>bystro</a:t>
            </a:r>
            <a:r>
              <a:rPr lang="en-US" i="1" dirty="0"/>
              <a:t>=li </a:t>
            </a:r>
            <a:r>
              <a:rPr lang="en-US" i="1" dirty="0" err="1"/>
              <a:t>pishut</a:t>
            </a:r>
            <a:r>
              <a:rPr lang="en-US" i="1" dirty="0"/>
              <a:t>?</a:t>
            </a:r>
            <a:r>
              <a:rPr lang="en-US" dirty="0"/>
              <a:t>/*</a:t>
            </a:r>
            <a:r>
              <a:rPr lang="en-US" i="1" dirty="0" err="1"/>
              <a:t>bystro</a:t>
            </a:r>
            <a:r>
              <a:rPr lang="en-US" i="1" dirty="0"/>
              <a:t> </a:t>
            </a:r>
            <a:r>
              <a:rPr lang="en-US" i="1" dirty="0" err="1"/>
              <a:t>pishut</a:t>
            </a:r>
            <a:r>
              <a:rPr lang="en-US" i="1" dirty="0"/>
              <a:t>=li?</a:t>
            </a:r>
            <a:br>
              <a:rPr lang="en-US" i="1" dirty="0"/>
            </a:br>
            <a:r>
              <a:rPr lang="en-US" dirty="0"/>
              <a:t>Q fast </a:t>
            </a:r>
            <a:r>
              <a:rPr lang="en-US" dirty="0" err="1"/>
              <a:t>they.write</a:t>
            </a:r>
            <a:r>
              <a:rPr lang="en-US" dirty="0"/>
              <a:t>		fast=Q </a:t>
            </a:r>
            <a:r>
              <a:rPr lang="en-US" dirty="0" err="1"/>
              <a:t>they.write</a:t>
            </a:r>
            <a:r>
              <a:rPr lang="en-US" dirty="0"/>
              <a:t>/fast </a:t>
            </a:r>
            <a:r>
              <a:rPr lang="en-US" dirty="0" err="1"/>
              <a:t>they.write</a:t>
            </a:r>
            <a:r>
              <a:rPr lang="en-US" dirty="0"/>
              <a:t>=Q</a:t>
            </a:r>
            <a:endParaRPr lang="en-US" i="1" dirty="0"/>
          </a:p>
          <a:p>
            <a:r>
              <a:rPr lang="en-US" dirty="0"/>
              <a:t>Limited by demand to be in the same domain [</a:t>
            </a:r>
            <a:r>
              <a:rPr lang="en-US" dirty="0" err="1"/>
              <a:t>Embick</a:t>
            </a:r>
            <a:r>
              <a:rPr lang="en-US" dirty="0"/>
              <a:t>, </a:t>
            </a:r>
            <a:r>
              <a:rPr lang="en-US" dirty="0" err="1"/>
              <a:t>Noyer</a:t>
            </a:r>
            <a:r>
              <a:rPr lang="en-US" dirty="0"/>
              <a:t> 2001], probably meaning phases</a:t>
            </a:r>
          </a:p>
          <a:p>
            <a:pPr lvl="1"/>
            <a:r>
              <a:rPr lang="en-US" dirty="0"/>
              <a:t>Phase-bound is a typical restriction</a:t>
            </a:r>
            <a:r>
              <a:rPr lang="ru-RU" dirty="0"/>
              <a:t> </a:t>
            </a:r>
            <a:r>
              <a:rPr lang="en-US" dirty="0"/>
              <a:t>for morphology</a:t>
            </a:r>
          </a:p>
          <a:p>
            <a:r>
              <a:rPr lang="en-US" dirty="0"/>
              <a:t>Local Dislocation is the source of ranks</a:t>
            </a:r>
            <a:r>
              <a:rPr lang="ru-RU" dirty="0"/>
              <a:t> </a:t>
            </a:r>
            <a:r>
              <a:rPr lang="en-US" dirty="0"/>
              <a:t>in clitic clusters, as it has been extensively shown that their placement is not explainable by syntax (alone).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EE3FDE9-AC94-48A2-8F50-DE010859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80682"/>
            <a:ext cx="9206753" cy="779929"/>
          </a:xfrm>
        </p:spPr>
        <p:txBody>
          <a:bodyPr>
            <a:normAutofit/>
          </a:bodyPr>
          <a:lstStyle/>
          <a:p>
            <a:r>
              <a:rPr lang="en-US" dirty="0"/>
              <a:t>Local Dislocation? </a:t>
            </a:r>
            <a:r>
              <a:rPr lang="en-US" dirty="0" err="1"/>
              <a:t>Wha</a:t>
            </a:r>
            <a:r>
              <a:rPr lang="en-US" dirty="0"/>
              <a:t>-?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873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0CC308F4-305C-4130-BF66-DCCE7A1BF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9" y="519953"/>
            <a:ext cx="8884023" cy="6338047"/>
          </a:xfrm>
        </p:spPr>
        <p:txBody>
          <a:bodyPr>
            <a:normAutofit/>
          </a:bodyPr>
          <a:lstStyle/>
          <a:p>
            <a:r>
              <a:rPr lang="en-US" dirty="0"/>
              <a:t>[</a:t>
            </a:r>
            <a:r>
              <a:rPr lang="en-US" dirty="0" err="1"/>
              <a:t>Embick</a:t>
            </a:r>
            <a:r>
              <a:rPr lang="en-US" dirty="0"/>
              <a:t>, </a:t>
            </a:r>
            <a:r>
              <a:rPr lang="en-US" dirty="0" err="1"/>
              <a:t>Noyer</a:t>
            </a:r>
            <a:r>
              <a:rPr lang="en-US" dirty="0"/>
              <a:t> 2001]: a morphological word or a “</a:t>
            </a:r>
            <a:r>
              <a:rPr lang="en-US" dirty="0" err="1"/>
              <a:t>subword</a:t>
            </a:r>
            <a:r>
              <a:rPr lang="en-US" dirty="0"/>
              <a:t>”</a:t>
            </a:r>
          </a:p>
          <a:p>
            <a:r>
              <a:rPr lang="en-US" b="1" dirty="0"/>
              <a:t>Morphological word</a:t>
            </a:r>
            <a:r>
              <a:rPr lang="en-US" dirty="0"/>
              <a:t> is (the highest segment of) a head (X</a:t>
            </a:r>
            <a:r>
              <a:rPr lang="en-US" baseline="30000" dirty="0"/>
              <a:t>0</a:t>
            </a:r>
            <a:r>
              <a:rPr lang="en-US" dirty="0"/>
              <a:t>) not contained in another head: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Morphological words (M-words) move across other M-words, skipping their internal content (after possibly some re-bracketing, for instance, to include </a:t>
            </a:r>
            <a:r>
              <a:rPr lang="en-US" dirty="0" err="1"/>
              <a:t>proclitics</a:t>
            </a:r>
            <a:r>
              <a:rPr lang="en-US" dirty="0"/>
              <a:t>):</a:t>
            </a:r>
          </a:p>
          <a:p>
            <a:pPr marL="0" indent="0">
              <a:buNone/>
            </a:pPr>
            <a:r>
              <a:rPr lang="en-US" i="1" dirty="0"/>
              <a:t>que	</a:t>
            </a:r>
            <a:r>
              <a:rPr lang="en-US" dirty="0"/>
              <a:t>(</a:t>
            </a:r>
            <a:r>
              <a:rPr lang="en-US" i="1" dirty="0"/>
              <a:t>in=</a:t>
            </a:r>
            <a:r>
              <a:rPr lang="en-US" dirty="0"/>
              <a:t>)</a:t>
            </a:r>
            <a:r>
              <a:rPr lang="en-US" i="1" dirty="0"/>
              <a:t>re-bus</a:t>
            </a:r>
            <a:r>
              <a:rPr lang="en-US" dirty="0"/>
              <a:t>	=&gt;	(</a:t>
            </a:r>
            <a:r>
              <a:rPr lang="en-US" i="1" dirty="0"/>
              <a:t>in=</a:t>
            </a:r>
            <a:r>
              <a:rPr lang="en-US" dirty="0"/>
              <a:t>)</a:t>
            </a:r>
            <a:r>
              <a:rPr lang="en-US" i="1" dirty="0"/>
              <a:t>re-bus=que</a:t>
            </a:r>
            <a:r>
              <a:rPr lang="en-US" dirty="0"/>
              <a:t> (Latin)</a:t>
            </a:r>
            <a:br>
              <a:rPr lang="en-US" dirty="0"/>
            </a:br>
            <a:r>
              <a:rPr lang="en-US" dirty="0"/>
              <a:t>and	in=thing-</a:t>
            </a:r>
            <a:r>
              <a:rPr lang="en-US" cap="small" dirty="0" err="1"/>
              <a:t>pl.abl</a:t>
            </a:r>
            <a:r>
              <a:rPr lang="en-US" dirty="0"/>
              <a:t>	in=thing-</a:t>
            </a:r>
            <a:r>
              <a:rPr lang="en-US" cap="small" dirty="0" err="1"/>
              <a:t>pl.abl</a:t>
            </a:r>
            <a:r>
              <a:rPr lang="en-US" dirty="0"/>
              <a:t>=and</a:t>
            </a:r>
            <a:br>
              <a:rPr lang="en-US" dirty="0"/>
            </a:br>
            <a:r>
              <a:rPr lang="en-US" dirty="0"/>
              <a:t>‘and in things’</a:t>
            </a:r>
            <a:endParaRPr lang="en-US" i="1" dirty="0"/>
          </a:p>
          <a:p>
            <a:r>
              <a:rPr lang="en-US" dirty="0" err="1"/>
              <a:t>Subwords</a:t>
            </a:r>
            <a:r>
              <a:rPr lang="en-US" dirty="0"/>
              <a:t>, on the other hand, move inside the word only.</a:t>
            </a: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EE3FDE9-AC94-48A2-8F50-DE010859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80682"/>
            <a:ext cx="9206753" cy="779929"/>
          </a:xfrm>
        </p:spPr>
        <p:txBody>
          <a:bodyPr>
            <a:normAutofit/>
          </a:bodyPr>
          <a:lstStyle/>
          <a:p>
            <a:r>
              <a:rPr lang="en-US" dirty="0"/>
              <a:t>What moves where?	</a:t>
            </a:r>
            <a:endParaRPr lang="ru-RU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29F477C2-5266-470D-A63E-621596524BE2}"/>
              </a:ext>
            </a:extLst>
          </p:cNvPr>
          <p:cNvGrpSpPr/>
          <p:nvPr/>
        </p:nvGrpSpPr>
        <p:grpSpPr>
          <a:xfrm>
            <a:off x="2861983" y="1719905"/>
            <a:ext cx="3088785" cy="2258645"/>
            <a:chOff x="2897842" y="1594400"/>
            <a:chExt cx="3088785" cy="2258645"/>
          </a:xfrm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436C48E8-5FC6-4024-86F5-3954AFA69347}"/>
                </a:ext>
              </a:extLst>
            </p:cNvPr>
            <p:cNvCxnSpPr>
              <a:cxnSpLocks/>
            </p:cNvCxnSpPr>
            <p:nvPr/>
          </p:nvCxnSpPr>
          <p:spPr>
            <a:xfrm>
              <a:off x="3848099" y="1897849"/>
              <a:ext cx="1632474" cy="165464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9A9C0575-DDF6-4CC1-B133-CAEE071C6E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78432" y="1897849"/>
              <a:ext cx="669667" cy="66651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1FEA273-55E6-4D58-800A-7BEC252D40AC}"/>
                </a:ext>
              </a:extLst>
            </p:cNvPr>
            <p:cNvSpPr txBox="1"/>
            <p:nvPr/>
          </p:nvSpPr>
          <p:spPr>
            <a:xfrm>
              <a:off x="4614580" y="2513477"/>
              <a:ext cx="6275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90000"/>
                    </a:schemeClr>
                  </a:solidFill>
                </a:rPr>
                <a:t>X</a:t>
              </a:r>
              <a:r>
                <a:rPr lang="en-US" baseline="30000" dirty="0">
                  <a:solidFill>
                    <a:schemeClr val="tx2">
                      <a:lumMod val="90000"/>
                    </a:schemeClr>
                  </a:solidFill>
                </a:rPr>
                <a:t>0</a:t>
              </a:r>
              <a:endParaRPr lang="ru-RU" baseline="300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5EBF26-DF5C-4EF1-8BB0-95D96272D575}"/>
                </a:ext>
              </a:extLst>
            </p:cNvPr>
            <p:cNvSpPr txBox="1"/>
            <p:nvPr/>
          </p:nvSpPr>
          <p:spPr>
            <a:xfrm>
              <a:off x="3579159" y="3480120"/>
              <a:ext cx="6275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90000"/>
                    </a:schemeClr>
                  </a:solidFill>
                </a:rPr>
                <a:t>X</a:t>
              </a:r>
              <a:r>
                <a:rPr lang="en-US" baseline="30000" dirty="0">
                  <a:solidFill>
                    <a:schemeClr val="tx2">
                      <a:lumMod val="90000"/>
                    </a:schemeClr>
                  </a:solidFill>
                </a:rPr>
                <a:t>0</a:t>
              </a:r>
              <a:endParaRPr lang="ru-RU" baseline="300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3164838-2DF7-4307-B98D-F6FB8A997DA6}"/>
                </a:ext>
              </a:extLst>
            </p:cNvPr>
            <p:cNvSpPr txBox="1"/>
            <p:nvPr/>
          </p:nvSpPr>
          <p:spPr>
            <a:xfrm>
              <a:off x="3408829" y="1594400"/>
              <a:ext cx="923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>
                      <a:lumMod val="90000"/>
                    </a:schemeClr>
                  </a:solidFill>
                </a:rPr>
                <a:t>XP/YP</a:t>
              </a:r>
              <a:endParaRPr lang="ru-RU" baseline="300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757383-0A41-454F-9366-0631CA218C89}"/>
                </a:ext>
              </a:extLst>
            </p:cNvPr>
            <p:cNvSpPr txBox="1"/>
            <p:nvPr/>
          </p:nvSpPr>
          <p:spPr>
            <a:xfrm>
              <a:off x="5359097" y="3483713"/>
              <a:ext cx="6275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90000"/>
                    </a:schemeClr>
                  </a:solidFill>
                </a:rPr>
                <a:t>Y</a:t>
              </a:r>
              <a:r>
                <a:rPr lang="en-US" baseline="30000" dirty="0">
                  <a:solidFill>
                    <a:schemeClr val="tx2">
                      <a:lumMod val="90000"/>
                    </a:schemeClr>
                  </a:solidFill>
                </a:rPr>
                <a:t>0</a:t>
              </a:r>
              <a:endParaRPr lang="ru-RU" baseline="300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ECB34F-BDB7-47C0-B9C6-BB84376CAF52}"/>
                </a:ext>
              </a:extLst>
            </p:cNvPr>
            <p:cNvSpPr txBox="1"/>
            <p:nvPr/>
          </p:nvSpPr>
          <p:spPr>
            <a:xfrm>
              <a:off x="2897842" y="2504318"/>
              <a:ext cx="6275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>
                      <a:lumMod val="90000"/>
                    </a:schemeClr>
                  </a:solidFill>
                </a:rPr>
                <a:t>YP</a:t>
              </a:r>
              <a:endParaRPr lang="ru-RU" baseline="30000" dirty="0">
                <a:solidFill>
                  <a:schemeClr val="tx2">
                    <a:lumMod val="90000"/>
                  </a:schemeClr>
                </a:solidFill>
              </a:endParaRPr>
            </a:p>
          </p:txBody>
        </p: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76B2387A-79B0-4145-9170-6D6B5809941C}"/>
                </a:ext>
              </a:extLst>
            </p:cNvPr>
            <p:cNvCxnSpPr/>
            <p:nvPr/>
          </p:nvCxnSpPr>
          <p:spPr>
            <a:xfrm flipH="1">
              <a:off x="3897406" y="2761360"/>
              <a:ext cx="793376" cy="79113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C45EE15-5DA3-4CD6-9532-61B06B6EF59A}"/>
                </a:ext>
              </a:extLst>
            </p:cNvPr>
            <p:cNvSpPr/>
            <p:nvPr/>
          </p:nvSpPr>
          <p:spPr>
            <a:xfrm>
              <a:off x="4690782" y="2504318"/>
              <a:ext cx="293594" cy="369332"/>
            </a:xfrm>
            <a:prstGeom prst="rect">
              <a:avLst/>
            </a:prstGeom>
            <a:noFill/>
            <a:ln w="571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2">
                    <a:lumMod val="9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406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0CC308F4-305C-4130-BF66-DCCE7A1BF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9" y="519953"/>
            <a:ext cx="8884023" cy="6338047"/>
          </a:xfrm>
        </p:spPr>
        <p:txBody>
          <a:bodyPr/>
          <a:lstStyle/>
          <a:p>
            <a:r>
              <a:rPr lang="en-US" dirty="0"/>
              <a:t>[</a:t>
            </a:r>
            <a:r>
              <a:rPr lang="en-US" dirty="0" err="1"/>
              <a:t>Embick</a:t>
            </a:r>
            <a:r>
              <a:rPr lang="en-US" dirty="0"/>
              <a:t> 2007: 313]: morphological words and </a:t>
            </a:r>
            <a:r>
              <a:rPr lang="en-US" dirty="0" err="1"/>
              <a:t>subwords</a:t>
            </a:r>
            <a:r>
              <a:rPr lang="en-US" dirty="0"/>
              <a:t> are concatenated by different statements:</a:t>
            </a:r>
          </a:p>
          <a:p>
            <a:pPr lvl="1"/>
            <a:r>
              <a:rPr lang="en-US" dirty="0"/>
              <a:t>Where upper case X,Y are M-Words and lower case </a:t>
            </a:r>
            <a:r>
              <a:rPr lang="en-US" dirty="0" err="1"/>
              <a:t>a,b</a:t>
            </a:r>
            <a:r>
              <a:rPr lang="en-US" dirty="0"/>
              <a:t> are </a:t>
            </a:r>
            <a:r>
              <a:rPr lang="en-US" dirty="0" err="1"/>
              <a:t>Subwords</a:t>
            </a:r>
            <a:r>
              <a:rPr lang="en-US" dirty="0"/>
              <a:t>, linearization procedures generate two types of concatenation statements, X^Y and </a:t>
            </a:r>
            <a:r>
              <a:rPr lang="en-US" dirty="0" err="1"/>
              <a:t>a+b</a:t>
            </a:r>
            <a:r>
              <a:rPr lang="en-US" dirty="0"/>
              <a:t>. No such statements exist between objects that are not identical in type.</a:t>
            </a:r>
          </a:p>
          <a:p>
            <a:r>
              <a:rPr lang="en-US" dirty="0"/>
              <a:t>Thus, </a:t>
            </a:r>
            <a:r>
              <a:rPr lang="en-US" dirty="0" err="1"/>
              <a:t>subwords</a:t>
            </a:r>
            <a:r>
              <a:rPr lang="en-US" dirty="0"/>
              <a:t> of different morphological words have no explicit order statement between them, and Local Dislocation cannot locate its context and thus apply.</a:t>
            </a:r>
          </a:p>
          <a:p>
            <a:r>
              <a:rPr lang="en-US" dirty="0"/>
              <a:t>When an M-word is moved across an M-word, it becomes its </a:t>
            </a:r>
            <a:r>
              <a:rPr lang="en-US" dirty="0" err="1"/>
              <a:t>subword</a:t>
            </a:r>
            <a:r>
              <a:rPr lang="en-US" dirty="0"/>
              <a:t> (and thus we have no cyclic LD of M-words), adjoined to the other M-word (so, X^Y becomes Y+X).</a:t>
            </a:r>
            <a:endParaRPr lang="ru-RU" dirty="0"/>
          </a:p>
          <a:p>
            <a:r>
              <a:rPr lang="en-US" dirty="0"/>
              <a:t>This means, for </a:t>
            </a:r>
            <a:r>
              <a:rPr lang="en-US" dirty="0" err="1"/>
              <a:t>Embick</a:t>
            </a:r>
            <a:r>
              <a:rPr lang="en-US" dirty="0"/>
              <a:t>, that Local Dislocation need not even alter the order in all cases, sometimes just leading to cliticization. (In my book, this is where one says “</a:t>
            </a:r>
            <a:r>
              <a:rPr lang="en-US" i="1" dirty="0"/>
              <a:t>oops</a:t>
            </a:r>
            <a:r>
              <a:rPr lang="en-US" dirty="0"/>
              <a:t>”.)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EE3FDE9-AC94-48A2-8F50-DE010859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80682"/>
            <a:ext cx="9206753" cy="779929"/>
          </a:xfrm>
        </p:spPr>
        <p:txBody>
          <a:bodyPr>
            <a:normAutofit/>
          </a:bodyPr>
          <a:lstStyle/>
          <a:p>
            <a:r>
              <a:rPr lang="en-US" dirty="0"/>
              <a:t>Why the restriction?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562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0CC308F4-305C-4130-BF66-DCCE7A1BF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9" y="519953"/>
            <a:ext cx="8884023" cy="6338047"/>
          </a:xfrm>
        </p:spPr>
        <p:txBody>
          <a:bodyPr>
            <a:normAutofit/>
          </a:bodyPr>
          <a:lstStyle/>
          <a:p>
            <a:r>
              <a:rPr lang="en-US" dirty="0"/>
              <a:t>A totally different treatment is offered by [Harris, Halle, 2005] (and somewhat extended in [</a:t>
            </a:r>
            <a:r>
              <a:rPr lang="en-US" dirty="0" err="1"/>
              <a:t>Arregi</a:t>
            </a:r>
            <a:r>
              <a:rPr lang="en-US" dirty="0"/>
              <a:t>, Nevins 2012]).</a:t>
            </a:r>
          </a:p>
          <a:p>
            <a:r>
              <a:rPr lang="en-US" dirty="0"/>
              <a:t>After Linearization, you can put brackets around some subpart of your string, meaning that it must be repeated:</a:t>
            </a:r>
          </a:p>
          <a:p>
            <a:pPr lvl="1"/>
            <a:r>
              <a:rPr lang="en-US" dirty="0"/>
              <a:t>A[BCD]E =&gt; A-BCD-BCD-E (hyphens for clarity only)</a:t>
            </a:r>
          </a:p>
          <a:p>
            <a:r>
              <a:rPr lang="en-US" dirty="0"/>
              <a:t>You can use &gt; to mean “remove everything before &gt; from the first copy” and/or &lt; to mean “remove everything after &lt; from the second copy”. Thus, e. g. (hyphens for clarity):</a:t>
            </a:r>
          </a:p>
          <a:p>
            <a:pPr lvl="1"/>
            <a:r>
              <a:rPr lang="en-US" dirty="0"/>
              <a:t>A[B&gt;C]D =&gt; A-</a:t>
            </a:r>
            <a:r>
              <a:rPr lang="en-US" i="1" strike="sngStrike" dirty="0"/>
              <a:t>B</a:t>
            </a:r>
            <a:r>
              <a:rPr lang="en-US" dirty="0"/>
              <a:t>C-BC-D =&gt; A-C-BC-D;</a:t>
            </a:r>
          </a:p>
          <a:p>
            <a:pPr lvl="1"/>
            <a:r>
              <a:rPr lang="en-US" dirty="0"/>
              <a:t>A[B&lt;C]D =&gt; A-BC-B</a:t>
            </a:r>
            <a:r>
              <a:rPr lang="en-US" i="1" strike="sngStrike" dirty="0"/>
              <a:t>C</a:t>
            </a:r>
            <a:r>
              <a:rPr lang="en-US" dirty="0"/>
              <a:t>-D =&gt; A-BC-B-D;</a:t>
            </a:r>
          </a:p>
          <a:p>
            <a:pPr lvl="1"/>
            <a:r>
              <a:rPr lang="en-US" dirty="0"/>
              <a:t>A[B&gt;C&lt;D]E =&gt; A-</a:t>
            </a:r>
            <a:r>
              <a:rPr lang="en-US" i="1" strike="sngStrike" dirty="0"/>
              <a:t>B</a:t>
            </a:r>
            <a:r>
              <a:rPr lang="en-US" dirty="0"/>
              <a:t>CD-BC</a:t>
            </a:r>
            <a:r>
              <a:rPr lang="en-US" i="1" strike="sngStrike" dirty="0"/>
              <a:t>D</a:t>
            </a:r>
            <a:r>
              <a:rPr lang="en-US" dirty="0"/>
              <a:t>-E =&gt; A-CD-BC-E;</a:t>
            </a:r>
          </a:p>
          <a:p>
            <a:r>
              <a:rPr lang="en-US" dirty="0"/>
              <a:t>But then contiguous (a.k.a. strictly local) metathesis is just a special case! Namely (again, hyphens for clarity only):</a:t>
            </a:r>
          </a:p>
          <a:p>
            <a:pPr lvl="1"/>
            <a:r>
              <a:rPr lang="en-US" dirty="0"/>
              <a:t>A[B&gt;&lt;C]D =&gt; A-</a:t>
            </a:r>
            <a:r>
              <a:rPr lang="en-US" i="1" strike="sngStrike" dirty="0"/>
              <a:t>B</a:t>
            </a:r>
            <a:r>
              <a:rPr lang="en-US" dirty="0"/>
              <a:t>C-B</a:t>
            </a:r>
            <a:r>
              <a:rPr lang="en-US" i="1" strike="sngStrike" dirty="0"/>
              <a:t>C</a:t>
            </a:r>
            <a:r>
              <a:rPr lang="en-US" dirty="0"/>
              <a:t>-D =&gt; A-C-B-D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EE3FDE9-AC94-48A2-8F50-DE010859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80682"/>
            <a:ext cx="9206753" cy="779929"/>
          </a:xfrm>
        </p:spPr>
        <p:txBody>
          <a:bodyPr>
            <a:normAutofit/>
          </a:bodyPr>
          <a:lstStyle/>
          <a:p>
            <a:r>
              <a:rPr lang="en-US" dirty="0"/>
              <a:t>Generalized Reduplication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880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0CC308F4-305C-4130-BF66-DCCE7A1BF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9" y="519953"/>
            <a:ext cx="8884023" cy="633804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H&amp;H, “after Linearization” also meant “after Lexical/ Vocabulary Insertion” (and thus can even target parts of morphs: k[o&lt;l]-</a:t>
            </a:r>
            <a:r>
              <a:rPr lang="en-US" dirty="0" err="1"/>
              <a:t>ti</a:t>
            </a:r>
            <a:r>
              <a:rPr lang="en-US" dirty="0"/>
              <a:t> =&gt; </a:t>
            </a:r>
            <a:r>
              <a:rPr lang="en-US" dirty="0" err="1"/>
              <a:t>kol</a:t>
            </a:r>
            <a:r>
              <a:rPr lang="en-US" dirty="0"/>
              <a:t>-o-</a:t>
            </a:r>
            <a:r>
              <a:rPr lang="en-US" dirty="0" err="1"/>
              <a:t>ti</a:t>
            </a:r>
            <a:r>
              <a:rPr lang="en-US" dirty="0"/>
              <a:t> (=&gt; </a:t>
            </a:r>
            <a:r>
              <a:rPr lang="en-US" i="1" dirty="0" err="1"/>
              <a:t>kolo</a:t>
            </a:r>
            <a:r>
              <a:rPr lang="en-US" i="1" dirty="0"/>
              <a:t>-t</a:t>
            </a:r>
            <a:r>
              <a:rPr lang="en-US" dirty="0"/>
              <a:t>’ ‘stab-</a:t>
            </a:r>
            <a:r>
              <a:rPr lang="en-US" cap="small" dirty="0"/>
              <a:t>inf</a:t>
            </a:r>
            <a:r>
              <a:rPr lang="en-US" dirty="0"/>
              <a:t>’) is licit).</a:t>
            </a:r>
          </a:p>
          <a:p>
            <a:r>
              <a:rPr lang="en-US" dirty="0"/>
              <a:t>For A&amp;N, with the two being distinct, it is not the case, and they argue that at least in some cases, Generalized Reduplication feeds Insertion, changing </a:t>
            </a:r>
            <a:r>
              <a:rPr lang="en-US" dirty="0" err="1"/>
              <a:t>allomorphy</a:t>
            </a:r>
            <a:r>
              <a:rPr lang="en-US" dirty="0"/>
              <a:t>.</a:t>
            </a:r>
          </a:p>
          <a:p>
            <a:r>
              <a:rPr lang="en-US" dirty="0"/>
              <a:t>It is not clear whether A&amp;N still allow GR to apply inside morphemes, like H&amp;H, and thus derive phonological metathesis and/or doubling in the same vein.</a:t>
            </a:r>
          </a:p>
          <a:p>
            <a:r>
              <a:rPr lang="en-US" dirty="0"/>
              <a:t>It is not explained (and must be stipulated, especially if Linearization and Insertion are distinct, which they are for independent reasons) why metathesis never happens between different words but only inside one.</a:t>
            </a:r>
          </a:p>
          <a:p>
            <a:r>
              <a:rPr lang="en-US" dirty="0"/>
              <a:t>Moreover, it fails to explain the skipping-whole-word case. Why would it target precisely one word and </a:t>
            </a:r>
            <a:r>
              <a:rPr lang="en-US"/>
              <a:t>not more or less</a:t>
            </a:r>
            <a:r>
              <a:rPr lang="en-US" dirty="0"/>
              <a:t>? </a:t>
            </a:r>
            <a:r>
              <a:rPr lang="en-US" dirty="0" err="1"/>
              <a:t>Embick’s</a:t>
            </a:r>
            <a:r>
              <a:rPr lang="en-US" dirty="0"/>
              <a:t> explanation does </a:t>
            </a:r>
            <a:r>
              <a:rPr lang="en-US" b="1" i="1" dirty="0"/>
              <a:t>not</a:t>
            </a:r>
            <a:r>
              <a:rPr lang="en-US" dirty="0"/>
              <a:t> seem available here!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EE3FDE9-AC94-48A2-8F50-DE010859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80682"/>
            <a:ext cx="9206753" cy="779929"/>
          </a:xfrm>
        </p:spPr>
        <p:txBody>
          <a:bodyPr>
            <a:normAutofit/>
          </a:bodyPr>
          <a:lstStyle/>
          <a:p>
            <a:r>
              <a:rPr lang="en-US" dirty="0"/>
              <a:t>Devil is in the details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563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0CC308F4-305C-4130-BF66-DCCE7A1BF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9" y="519953"/>
            <a:ext cx="8884023" cy="6338047"/>
          </a:xfrm>
        </p:spPr>
        <p:txBody>
          <a:bodyPr>
            <a:normAutofit/>
          </a:bodyPr>
          <a:lstStyle/>
          <a:p>
            <a:r>
              <a:rPr lang="en-US" dirty="0"/>
              <a:t>Thus, at least for </a:t>
            </a:r>
            <a:r>
              <a:rPr lang="en-US" i="1" dirty="0"/>
              <a:t>=que</a:t>
            </a:r>
            <a:r>
              <a:rPr lang="en-US" dirty="0"/>
              <a:t>-like behavior, we probably need something other than Generalized Reduplication.</a:t>
            </a:r>
          </a:p>
          <a:p>
            <a:r>
              <a:rPr lang="en-US" dirty="0"/>
              <a:t>However, Local Dislocation is both needlessly complicated (it is about the only operation that requires reference to the concept of morphological word, rather than phonological) and requires additional stipulations on linearization.</a:t>
            </a:r>
          </a:p>
          <a:p>
            <a:r>
              <a:rPr lang="en-US" dirty="0"/>
              <a:t>Thankfully, even for “</a:t>
            </a:r>
            <a:r>
              <a:rPr lang="en-US" dirty="0" err="1"/>
              <a:t>subwords</a:t>
            </a:r>
            <a:r>
              <a:rPr lang="en-US" dirty="0"/>
              <a:t>”, there seems to be an additional restriction, not mentioned in any of those works: modulo other Dislocation operations, Dislocation always moves at least one of the metathesized objects to an edge of the phonological word.</a:t>
            </a:r>
          </a:p>
          <a:p>
            <a:r>
              <a:rPr lang="en-US" dirty="0"/>
              <a:t>In terms of [Chomsky, Halle 1968], it moves to the nearest # or = (although later Dislocations may separate them).</a:t>
            </a:r>
          </a:p>
          <a:p>
            <a:pPr lvl="1"/>
            <a:r>
              <a:rPr lang="en-US" dirty="0"/>
              <a:t>(For reasons of time, I omit arguments for using boundary segments rather than any structural treatment; they do exist.)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EE3FDE9-AC94-48A2-8F50-DE010859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80682"/>
            <a:ext cx="9206753" cy="779929"/>
          </a:xfrm>
        </p:spPr>
        <p:txBody>
          <a:bodyPr>
            <a:normAutofit/>
          </a:bodyPr>
          <a:lstStyle/>
          <a:p>
            <a:r>
              <a:rPr lang="en-US" dirty="0"/>
              <a:t>Alternatives?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884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0CC308F4-305C-4130-BF66-DCCE7A1BF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9" y="519953"/>
            <a:ext cx="8884023" cy="6338047"/>
          </a:xfrm>
        </p:spPr>
        <p:txBody>
          <a:bodyPr>
            <a:normAutofit/>
          </a:bodyPr>
          <a:lstStyle/>
          <a:p>
            <a:r>
              <a:rPr lang="en-US" dirty="0"/>
              <a:t>This means that the relevant operation must apply after Insertion (indeed, clitic boundaries of = are supplied by it).</a:t>
            </a:r>
          </a:p>
          <a:p>
            <a:r>
              <a:rPr lang="en-US" dirty="0"/>
              <a:t>On the other hand, morpheme properties are still visible (just like they are for readjustment rules; </a:t>
            </a:r>
            <a:r>
              <a:rPr lang="en-US" i="1" dirty="0"/>
              <a:t>contra</a:t>
            </a:r>
            <a:r>
              <a:rPr lang="en-US" dirty="0"/>
              <a:t> [</a:t>
            </a:r>
            <a:r>
              <a:rPr lang="en-US" dirty="0" err="1"/>
              <a:t>Bobaljik</a:t>
            </a:r>
            <a:r>
              <a:rPr lang="en-US" dirty="0"/>
              <a:t> 2000], they are not deleted immediately after Insertion).</a:t>
            </a:r>
          </a:p>
          <a:p>
            <a:r>
              <a:rPr lang="en-US" dirty="0"/>
              <a:t>I propose the following formalization</a:t>
            </a:r>
            <a:r>
              <a:rPr lang="ru-RU" dirty="0"/>
              <a:t>: </a:t>
            </a:r>
            <a:r>
              <a:rPr lang="en-US" dirty="0"/>
              <a:t>there is a number of Edge Dislocation rules, each of the following format:</a:t>
            </a:r>
          </a:p>
          <a:p>
            <a:pPr lvl="1"/>
            <a:r>
              <a:rPr lang="en-US" dirty="0"/>
              <a:t>&lt;Z[X]Y,D,S&gt;, where D and S are both either L or R.</a:t>
            </a:r>
          </a:p>
          <a:p>
            <a:r>
              <a:rPr lang="en-US" dirty="0"/>
              <a:t>For each rule, a non-empty substring of exponents X of string ZXY fitting the description (which may include both morphosyntactic and phonological features) will move {to the left if D=L, to the right if D=R}, exponent after exponent, until {to the left of it if S=L, to the right if S=R} a # or = is found or the sentence string ends.</a:t>
            </a: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EE3FDE9-AC94-48A2-8F50-DE010859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80682"/>
            <a:ext cx="9206753" cy="779929"/>
          </a:xfrm>
        </p:spPr>
        <p:txBody>
          <a:bodyPr>
            <a:normAutofit/>
          </a:bodyPr>
          <a:lstStyle/>
          <a:p>
            <a:r>
              <a:rPr lang="en-US" dirty="0"/>
              <a:t>Edge Dislocation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937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0CC308F4-305C-4130-BF66-DCCE7A1BF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9" y="519953"/>
            <a:ext cx="8884023" cy="6338047"/>
          </a:xfrm>
        </p:spPr>
        <p:txBody>
          <a:bodyPr/>
          <a:lstStyle/>
          <a:p>
            <a:r>
              <a:rPr lang="en-US" dirty="0"/>
              <a:t>These rules are necessarily ordered; for instance, clitic ranks in clitic clusters (most obviously – in second-position ones) are merely a reflex of those clitics being moved one after the other, all or most by Edge Dislocation.</a:t>
            </a:r>
          </a:p>
          <a:p>
            <a:r>
              <a:rPr lang="en-US" dirty="0"/>
              <a:t>I am not yet aware of any empirical case where S=L, hence I also propose a short-hand: &lt;Z[X]Y,D&gt;=&lt;Z[X]Y,D,R&gt;. This is partly caused by the fact that often (especially for clitics), when there is a boundary to the left, there is also a boundary to the right, and vice versa; for affixes, all examples I know of are to the right, but they are few.</a:t>
            </a:r>
          </a:p>
          <a:p>
            <a:r>
              <a:rPr lang="en-US" dirty="0"/>
              <a:t># (word boundary) and = (clitic boundary) do form a natural class in most typologies of boundary segments where both exist; in [Chomsky, Halle 1968]’s, it is [–Formative Boundary]. Thus, reference to “# or =” in the rule is a </a:t>
            </a:r>
            <a:r>
              <a:rPr lang="en-US" i="1" dirty="0"/>
              <a:t>spurious</a:t>
            </a:r>
            <a:r>
              <a:rPr lang="en-US" dirty="0"/>
              <a:t> disjunction, not an actual, problematic one.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EE3FDE9-AC94-48A2-8F50-DE010859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80682"/>
            <a:ext cx="9206753" cy="779929"/>
          </a:xfrm>
        </p:spPr>
        <p:txBody>
          <a:bodyPr>
            <a:normAutofit/>
          </a:bodyPr>
          <a:lstStyle/>
          <a:p>
            <a:r>
              <a:rPr lang="en-US" dirty="0"/>
              <a:t>Particular aspects of Edge Dislocation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906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7B1F92EF-32FA-4E41-97B3-6F7C753FE3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Questions? Comments? Astonishment?</a:t>
            </a: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079D5EF-2D10-4BD3-A8D3-26EEB0530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And here we are!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1483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0CC308F4-305C-4130-BF66-DCCE7A1BF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77" y="421341"/>
            <a:ext cx="8964706" cy="6436659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 err="1">
                <a:latin typeface="+mj-lt"/>
                <a:ea typeface="Times New Roman" panose="02020603050405020304" pitchFamily="18" charset="0"/>
              </a:rPr>
              <a:t>Arregi</a:t>
            </a:r>
            <a:r>
              <a:rPr lang="en-US" sz="1800" dirty="0">
                <a:latin typeface="+mj-lt"/>
                <a:ea typeface="Times New Roman" panose="02020603050405020304" pitchFamily="18" charset="0"/>
              </a:rPr>
              <a:t> K., Nevins A. </a:t>
            </a:r>
            <a:r>
              <a:rPr lang="en-US" sz="1800" dirty="0" err="1">
                <a:latin typeface="+mj-lt"/>
                <a:ea typeface="Times New Roman" panose="02020603050405020304" pitchFamily="18" charset="0"/>
              </a:rPr>
              <a:t>Morphotactics</a:t>
            </a:r>
            <a:r>
              <a:rPr lang="en-US" sz="1800" dirty="0">
                <a:latin typeface="+mj-lt"/>
                <a:ea typeface="Times New Roman" panose="02020603050405020304" pitchFamily="18" charset="0"/>
              </a:rPr>
              <a:t>: Basque Auxiliaries and the Structure of </a:t>
            </a:r>
            <a:r>
              <a:rPr lang="en-US" sz="1800" dirty="0" err="1">
                <a:latin typeface="+mj-lt"/>
                <a:ea typeface="Times New Roman" panose="02020603050405020304" pitchFamily="18" charset="0"/>
              </a:rPr>
              <a:t>Spellout</a:t>
            </a:r>
            <a:r>
              <a:rPr lang="en-US" sz="1800" dirty="0">
                <a:latin typeface="+mj-lt"/>
                <a:ea typeface="Times New Roman" panose="02020603050405020304" pitchFamily="18" charset="0"/>
              </a:rPr>
              <a:t>. Dordrecht, Heidelberg, New York &amp; London: Springer, 2012.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 err="1">
                <a:effectLst/>
                <a:latin typeface="+mj-lt"/>
                <a:ea typeface="Times New Roman" panose="02020603050405020304" pitchFamily="18" charset="0"/>
              </a:rPr>
              <a:t>Bobaljik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 J.D. The ins and outs of contextual </a:t>
            </a:r>
            <a:r>
              <a:rPr lang="en-US" sz="1800" dirty="0" err="1">
                <a:effectLst/>
                <a:latin typeface="+mj-lt"/>
                <a:ea typeface="Times New Roman" panose="02020603050405020304" pitchFamily="18" charset="0"/>
              </a:rPr>
              <a:t>allomorphy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. Vol 10. // University of Maryland Working Papers in Linguistics. </a:t>
            </a:r>
            <a:r>
              <a:rPr lang="ru-RU" sz="1800" dirty="0">
                <a:effectLst/>
                <a:latin typeface="+mj-lt"/>
                <a:ea typeface="Times New Roman" panose="02020603050405020304" pitchFamily="18" charset="0"/>
              </a:rPr>
              <a:t>College Park, MD: University </a:t>
            </a:r>
            <a:r>
              <a:rPr lang="ru-RU" sz="1800" dirty="0" err="1">
                <a:effectLst/>
                <a:latin typeface="+mj-lt"/>
                <a:ea typeface="Times New Roman" panose="02020603050405020304" pitchFamily="18" charset="0"/>
              </a:rPr>
              <a:t>of</a:t>
            </a:r>
            <a:r>
              <a:rPr lang="ru-RU" sz="1800" dirty="0"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+mj-lt"/>
                <a:ea typeface="Times New Roman" panose="02020603050405020304" pitchFamily="18" charset="0"/>
              </a:rPr>
              <a:t>Maryland</a:t>
            </a:r>
            <a:r>
              <a:rPr lang="ru-RU" sz="1800" dirty="0">
                <a:effectLst/>
                <a:latin typeface="+mj-lt"/>
                <a:ea typeface="Times New Roman" panose="02020603050405020304" pitchFamily="18" charset="0"/>
              </a:rPr>
              <a:t>, 2000. </a:t>
            </a:r>
            <a:r>
              <a:rPr lang="ru-RU" sz="1800" dirty="0" err="1">
                <a:effectLst/>
                <a:latin typeface="+mj-lt"/>
                <a:ea typeface="Times New Roman" panose="02020603050405020304" pitchFamily="18" charset="0"/>
              </a:rPr>
              <a:t>pp</a:t>
            </a:r>
            <a:r>
              <a:rPr lang="ru-RU" sz="1800" dirty="0">
                <a:effectLst/>
                <a:latin typeface="+mj-lt"/>
                <a:ea typeface="Times New Roman" panose="02020603050405020304" pitchFamily="18" charset="0"/>
              </a:rPr>
              <a:t>. 35–71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.</a:t>
            </a:r>
            <a:endParaRPr lang="en-US" sz="1800" dirty="0">
              <a:latin typeface="+mj-lt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Chomsky N., Halle M. The Sound Pattern of English. New York: Harper &amp; Row, Publishers, 1968.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>
                <a:latin typeface="+mj-lt"/>
                <a:ea typeface="Times New Roman" panose="02020603050405020304" pitchFamily="18" charset="0"/>
              </a:rPr>
              <a:t>Chomsky N. Minimalist inquiries: The framework // In: Step by Step: Essays on Minimalist Syntax in Honor of Howard </a:t>
            </a:r>
            <a:r>
              <a:rPr lang="en-US" sz="1800" dirty="0" err="1">
                <a:latin typeface="+mj-lt"/>
                <a:ea typeface="Times New Roman" panose="02020603050405020304" pitchFamily="18" charset="0"/>
              </a:rPr>
              <a:t>Lasnik</a:t>
            </a:r>
            <a:r>
              <a:rPr lang="en-US" sz="1800" dirty="0">
                <a:latin typeface="+mj-lt"/>
                <a:ea typeface="Times New Roman" panose="02020603050405020304" pitchFamily="18" charset="0"/>
              </a:rPr>
              <a:t>. </a:t>
            </a:r>
            <a:r>
              <a:rPr lang="ru-RU" sz="1800" dirty="0">
                <a:latin typeface="+mj-lt"/>
                <a:ea typeface="Times New Roman" panose="02020603050405020304" pitchFamily="18" charset="0"/>
              </a:rPr>
              <a:t>Cambridge, MA: MIT Press, 2000. </a:t>
            </a:r>
            <a:r>
              <a:rPr lang="ru-RU" sz="1800" dirty="0" err="1">
                <a:latin typeface="+mj-lt"/>
                <a:ea typeface="Times New Roman" panose="02020603050405020304" pitchFamily="18" charset="0"/>
              </a:rPr>
              <a:t>pp</a:t>
            </a:r>
            <a:r>
              <a:rPr lang="ru-RU" sz="1800" dirty="0">
                <a:latin typeface="+mj-lt"/>
                <a:ea typeface="Times New Roman" panose="02020603050405020304" pitchFamily="18" charset="0"/>
              </a:rPr>
              <a:t>. 89–155.</a:t>
            </a:r>
            <a:endParaRPr lang="en-US" sz="1800" dirty="0">
              <a:latin typeface="+mj-lt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 err="1">
                <a:latin typeface="+mj-lt"/>
                <a:ea typeface="Times New Roman" panose="02020603050405020304" pitchFamily="18" charset="0"/>
              </a:rPr>
              <a:t>Embick</a:t>
            </a:r>
            <a:r>
              <a:rPr lang="en-US" sz="1800" dirty="0">
                <a:latin typeface="+mj-lt"/>
                <a:ea typeface="Times New Roman" panose="02020603050405020304" pitchFamily="18" charset="0"/>
              </a:rPr>
              <a:t> D., </a:t>
            </a:r>
            <a:r>
              <a:rPr lang="en-US" sz="1800" dirty="0" err="1">
                <a:latin typeface="+mj-lt"/>
                <a:ea typeface="Times New Roman" panose="02020603050405020304" pitchFamily="18" charset="0"/>
              </a:rPr>
              <a:t>Noyer</a:t>
            </a:r>
            <a:r>
              <a:rPr lang="en-US" sz="1800" dirty="0">
                <a:latin typeface="+mj-lt"/>
                <a:ea typeface="Times New Roman" panose="02020603050405020304" pitchFamily="18" charset="0"/>
              </a:rPr>
              <a:t> R. Movement operations after syntax // Linguistic Inquiry. </a:t>
            </a:r>
            <a:r>
              <a:rPr lang="ru-RU" sz="1800" dirty="0">
                <a:latin typeface="+mj-lt"/>
                <a:ea typeface="Times New Roman" panose="02020603050405020304" pitchFamily="18" charset="0"/>
              </a:rPr>
              <a:t>2001. </a:t>
            </a:r>
            <a:r>
              <a:rPr lang="ru-RU" sz="1800" dirty="0" err="1">
                <a:latin typeface="+mj-lt"/>
                <a:ea typeface="Times New Roman" panose="02020603050405020304" pitchFamily="18" charset="0"/>
              </a:rPr>
              <a:t>Vol</a:t>
            </a:r>
            <a:r>
              <a:rPr lang="ru-RU" sz="1800" dirty="0">
                <a:latin typeface="+mj-lt"/>
                <a:ea typeface="Times New Roman" panose="02020603050405020304" pitchFamily="18" charset="0"/>
              </a:rPr>
              <a:t>. 32. No. 4. </a:t>
            </a:r>
            <a:r>
              <a:rPr lang="ru-RU" sz="1800" dirty="0" err="1">
                <a:latin typeface="+mj-lt"/>
                <a:ea typeface="Times New Roman" panose="02020603050405020304" pitchFamily="18" charset="0"/>
              </a:rPr>
              <a:t>pp</a:t>
            </a:r>
            <a:r>
              <a:rPr lang="ru-RU" sz="1800" dirty="0">
                <a:latin typeface="+mj-lt"/>
                <a:ea typeface="Times New Roman" panose="02020603050405020304" pitchFamily="18" charset="0"/>
              </a:rPr>
              <a:t>. 555–595.</a:t>
            </a:r>
            <a:endParaRPr lang="en-US" sz="1800" dirty="0">
              <a:latin typeface="+mj-lt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 err="1">
                <a:effectLst/>
                <a:latin typeface="+mj-lt"/>
                <a:ea typeface="Times New Roman" panose="02020603050405020304" pitchFamily="18" charset="0"/>
              </a:rPr>
              <a:t>Embick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 D. Linearization and Local Dislocation: Derivational mechanics and interactions // Linguistic Analysis. </a:t>
            </a:r>
            <a:r>
              <a:rPr lang="ru-RU" sz="1800" dirty="0">
                <a:effectLst/>
                <a:latin typeface="+mj-lt"/>
                <a:ea typeface="Times New Roman" panose="02020603050405020304" pitchFamily="18" charset="0"/>
              </a:rPr>
              <a:t>2007. </a:t>
            </a:r>
            <a:r>
              <a:rPr lang="ru-RU" sz="1800" dirty="0" err="1">
                <a:effectLst/>
                <a:latin typeface="+mj-lt"/>
                <a:ea typeface="Times New Roman" panose="02020603050405020304" pitchFamily="18" charset="0"/>
              </a:rPr>
              <a:t>Vol</a:t>
            </a:r>
            <a:r>
              <a:rPr lang="ru-RU" sz="1800" dirty="0">
                <a:effectLst/>
                <a:latin typeface="+mj-lt"/>
                <a:ea typeface="Times New Roman" panose="02020603050405020304" pitchFamily="18" charset="0"/>
              </a:rPr>
              <a:t>. 33. No. 3-4. </a:t>
            </a:r>
            <a:r>
              <a:rPr lang="ru-RU" sz="1800" dirty="0" err="1">
                <a:effectLst/>
                <a:latin typeface="+mj-lt"/>
                <a:ea typeface="Times New Roman" panose="02020603050405020304" pitchFamily="18" charset="0"/>
              </a:rPr>
              <a:t>pp</a:t>
            </a:r>
            <a:r>
              <a:rPr lang="ru-RU" sz="1800" dirty="0">
                <a:effectLst/>
                <a:latin typeface="+mj-lt"/>
                <a:ea typeface="Times New Roman" panose="02020603050405020304" pitchFamily="18" charset="0"/>
              </a:rPr>
              <a:t>. 303–336.</a:t>
            </a:r>
            <a:endParaRPr lang="en-US" sz="1800" dirty="0">
              <a:latin typeface="+mj-lt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Halle M., Marantz A. Distributed Morphology and Pieces of Inflection // In: The view from building 20: Essays in linguistics in honor of Sylvain </a:t>
            </a:r>
            <a:r>
              <a:rPr lang="en-US" sz="1800" dirty="0" err="1">
                <a:effectLst/>
                <a:latin typeface="+mj-lt"/>
                <a:ea typeface="Times New Roman" panose="02020603050405020304" pitchFamily="18" charset="0"/>
              </a:rPr>
              <a:t>Bromberger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. </a:t>
            </a:r>
            <a:r>
              <a:rPr lang="ru-RU" sz="1800" dirty="0">
                <a:effectLst/>
                <a:latin typeface="+mj-lt"/>
                <a:ea typeface="Times New Roman" panose="02020603050405020304" pitchFamily="18" charset="0"/>
              </a:rPr>
              <a:t>Cambridge: MIT Press, 1993. </a:t>
            </a:r>
            <a:r>
              <a:rPr lang="ru-RU" sz="1800" dirty="0" err="1">
                <a:effectLst/>
                <a:latin typeface="+mj-lt"/>
                <a:ea typeface="Times New Roman" panose="02020603050405020304" pitchFamily="18" charset="0"/>
              </a:rPr>
              <a:t>pp</a:t>
            </a:r>
            <a:r>
              <a:rPr lang="ru-RU" sz="1800" dirty="0">
                <a:effectLst/>
                <a:latin typeface="+mj-lt"/>
                <a:ea typeface="Times New Roman" panose="02020603050405020304" pitchFamily="18" charset="0"/>
              </a:rPr>
              <a:t>. 111–178.</a:t>
            </a:r>
            <a:endParaRPr lang="en-US" sz="1800" dirty="0">
              <a:latin typeface="+mj-lt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>
                <a:latin typeface="+mj-lt"/>
                <a:ea typeface="Times New Roman" panose="02020603050405020304" pitchFamily="18" charset="0"/>
              </a:rPr>
              <a:t>Harris J., Halle M. Unexpected plural inflections in Spanish: Reduplication and metathesis // Linguistic Inquiry. </a:t>
            </a:r>
            <a:r>
              <a:rPr lang="ru-RU" sz="1800" dirty="0">
                <a:latin typeface="+mj-lt"/>
                <a:ea typeface="Times New Roman" panose="02020603050405020304" pitchFamily="18" charset="0"/>
              </a:rPr>
              <a:t>2005. </a:t>
            </a:r>
            <a:r>
              <a:rPr lang="ru-RU" sz="1800" dirty="0" err="1">
                <a:latin typeface="+mj-lt"/>
                <a:ea typeface="Times New Roman" panose="02020603050405020304" pitchFamily="18" charset="0"/>
              </a:rPr>
              <a:t>Vol</a:t>
            </a:r>
            <a:r>
              <a:rPr lang="ru-RU" sz="1800" dirty="0">
                <a:latin typeface="+mj-lt"/>
                <a:ea typeface="Times New Roman" panose="02020603050405020304" pitchFamily="18" charset="0"/>
              </a:rPr>
              <a:t>. 36. </a:t>
            </a:r>
            <a:r>
              <a:rPr lang="ru-RU" sz="1800" dirty="0" err="1">
                <a:latin typeface="+mj-lt"/>
                <a:ea typeface="Times New Roman" panose="02020603050405020304" pitchFamily="18" charset="0"/>
              </a:rPr>
              <a:t>pp</a:t>
            </a:r>
            <a:r>
              <a:rPr lang="ru-RU" sz="1800" dirty="0">
                <a:latin typeface="+mj-lt"/>
                <a:ea typeface="Times New Roman" panose="02020603050405020304" pitchFamily="18" charset="0"/>
              </a:rPr>
              <a:t>. 192–222.</a:t>
            </a:r>
            <a:endParaRPr lang="en-US" sz="1800" dirty="0">
              <a:latin typeface="+mj-lt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>
                <a:latin typeface="+mj-lt"/>
                <a:ea typeface="Times New Roman" panose="02020603050405020304" pitchFamily="18" charset="0"/>
              </a:rPr>
              <a:t>Starke M. </a:t>
            </a:r>
            <a:r>
              <a:rPr lang="en-US" sz="1800" dirty="0" err="1">
                <a:latin typeface="+mj-lt"/>
                <a:ea typeface="Times New Roman" panose="02020603050405020304" pitchFamily="18" charset="0"/>
              </a:rPr>
              <a:t>Nanosyntax</a:t>
            </a:r>
            <a:r>
              <a:rPr lang="en-US" sz="1800" dirty="0">
                <a:latin typeface="+mj-lt"/>
                <a:ea typeface="Times New Roman" panose="02020603050405020304" pitchFamily="18" charset="0"/>
              </a:rPr>
              <a:t>: A short primer to a new approach to language // </a:t>
            </a:r>
            <a:r>
              <a:rPr lang="en-US" sz="1800" dirty="0" err="1">
                <a:latin typeface="+mj-lt"/>
                <a:ea typeface="Times New Roman" panose="02020603050405020304" pitchFamily="18" charset="0"/>
              </a:rPr>
              <a:t>Nordlyd</a:t>
            </a:r>
            <a:r>
              <a:rPr lang="en-US" sz="1800" dirty="0">
                <a:latin typeface="+mj-lt"/>
                <a:ea typeface="Times New Roman" panose="02020603050405020304" pitchFamily="18" charset="0"/>
              </a:rPr>
              <a:t>. </a:t>
            </a:r>
            <a:r>
              <a:rPr lang="ru-RU" sz="1800" dirty="0">
                <a:latin typeface="+mj-lt"/>
                <a:ea typeface="Times New Roman" panose="02020603050405020304" pitchFamily="18" charset="0"/>
              </a:rPr>
              <a:t>2009. </a:t>
            </a:r>
            <a:r>
              <a:rPr lang="ru-RU" sz="1800" dirty="0" err="1">
                <a:latin typeface="+mj-lt"/>
                <a:ea typeface="Times New Roman" panose="02020603050405020304" pitchFamily="18" charset="0"/>
              </a:rPr>
              <a:t>Vol</a:t>
            </a:r>
            <a:r>
              <a:rPr lang="ru-RU" sz="1800" dirty="0">
                <a:latin typeface="+mj-lt"/>
                <a:ea typeface="Times New Roman" panose="02020603050405020304" pitchFamily="18" charset="0"/>
              </a:rPr>
              <a:t>. 36. No. 1. </a:t>
            </a:r>
            <a:r>
              <a:rPr lang="ru-RU" sz="1800" dirty="0" err="1">
                <a:latin typeface="+mj-lt"/>
                <a:ea typeface="Times New Roman" panose="02020603050405020304" pitchFamily="18" charset="0"/>
              </a:rPr>
              <a:t>pp</a:t>
            </a:r>
            <a:r>
              <a:rPr lang="ru-RU" sz="1800" dirty="0">
                <a:latin typeface="+mj-lt"/>
                <a:ea typeface="Times New Roman" panose="02020603050405020304" pitchFamily="18" charset="0"/>
              </a:rPr>
              <a:t>. 1–6.</a:t>
            </a:r>
            <a:endParaRPr lang="en-US" sz="1800" dirty="0">
              <a:latin typeface="+mj-lt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 err="1">
                <a:effectLst/>
                <a:latin typeface="+mj-lt"/>
                <a:ea typeface="Times New Roman" panose="02020603050405020304" pitchFamily="18" charset="0"/>
              </a:rPr>
              <a:t>Wurmbrand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</a:rPr>
              <a:t> S. Formal and semantic agreement in syntax: A dual feature approach // In: Proceedings of the Olomouc Linguistics Colloquium. </a:t>
            </a:r>
            <a:r>
              <a:rPr lang="ru-RU" sz="1800" dirty="0" err="1">
                <a:effectLst/>
                <a:latin typeface="+mj-lt"/>
                <a:ea typeface="Times New Roman" panose="02020603050405020304" pitchFamily="18" charset="0"/>
              </a:rPr>
              <a:t>Olomouc</a:t>
            </a:r>
            <a:r>
              <a:rPr lang="ru-RU" sz="1800" dirty="0">
                <a:effectLst/>
                <a:latin typeface="+mj-lt"/>
                <a:ea typeface="Times New Roman" panose="02020603050405020304" pitchFamily="18" charset="0"/>
              </a:rPr>
              <a:t>: </a:t>
            </a:r>
            <a:r>
              <a:rPr lang="ru-RU" sz="1800" dirty="0" err="1">
                <a:effectLst/>
                <a:latin typeface="+mj-lt"/>
                <a:ea typeface="Times New Roman" panose="02020603050405020304" pitchFamily="18" charset="0"/>
              </a:rPr>
              <a:t>Palacký</a:t>
            </a:r>
            <a:r>
              <a:rPr lang="ru-RU" sz="1800" dirty="0">
                <a:effectLst/>
                <a:latin typeface="+mj-lt"/>
                <a:ea typeface="Times New Roman" panose="02020603050405020304" pitchFamily="18" charset="0"/>
              </a:rPr>
              <a:t> University, 2016. </a:t>
            </a:r>
            <a:r>
              <a:rPr lang="ru-RU" sz="1800" dirty="0" err="1">
                <a:effectLst/>
                <a:latin typeface="+mj-lt"/>
                <a:ea typeface="Times New Roman" panose="02020603050405020304" pitchFamily="18" charset="0"/>
              </a:rPr>
              <a:t>pp</a:t>
            </a:r>
            <a:r>
              <a:rPr lang="ru-RU" sz="1800" dirty="0">
                <a:effectLst/>
                <a:latin typeface="+mj-lt"/>
                <a:ea typeface="Times New Roman" panose="02020603050405020304" pitchFamily="18" charset="0"/>
              </a:rPr>
              <a:t>. 19-36.</a:t>
            </a:r>
            <a:endParaRPr lang="ru-RU" dirty="0">
              <a:latin typeface="+mj-lt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EE3FDE9-AC94-48A2-8F50-DE010859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80682"/>
            <a:ext cx="9206753" cy="600635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References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35183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werPoint Old Them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Old Theme" id="{B5A18171-924B-439C-B516-EA0E14E6F34E}" vid="{3DC41003-77E1-41F4-B17A-C9DC6BD1E72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Old Theme</Template>
  <TotalTime>3475</TotalTime>
  <Words>2019</Words>
  <Application>Microsoft Office PowerPoint</Application>
  <PresentationFormat>Экран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Constantia</vt:lpstr>
      <vt:lpstr>Wingdings 2</vt:lpstr>
      <vt:lpstr>PowerPoint Old Theme</vt:lpstr>
      <vt:lpstr>Edge Dislocation as an alternative to Local Dislocation</vt:lpstr>
      <vt:lpstr>Framework</vt:lpstr>
      <vt:lpstr>Y-model of competence</vt:lpstr>
      <vt:lpstr>Means to change morpheme order</vt:lpstr>
      <vt:lpstr>Local Dislocation? Wha-?</vt:lpstr>
      <vt:lpstr>What moves where? </vt:lpstr>
      <vt:lpstr>Why the restriction?</vt:lpstr>
      <vt:lpstr>Generalized Reduplication</vt:lpstr>
      <vt:lpstr>Devil is in the details</vt:lpstr>
      <vt:lpstr>Alternatives?</vt:lpstr>
      <vt:lpstr>Edge Dislocation</vt:lpstr>
      <vt:lpstr>Particular aspects of Edge Dislocation</vt:lpstr>
      <vt:lpstr>And here we are!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Edge Dislocation as an alternative to Local Dislocation</dc:title>
  <dc:creator>Project Manager</dc:creator>
  <cp:lastModifiedBy>Dmitry Zelensky</cp:lastModifiedBy>
  <cp:revision>4</cp:revision>
  <dcterms:created xsi:type="dcterms:W3CDTF">2022-09-26T12:20:18Z</dcterms:created>
  <dcterms:modified xsi:type="dcterms:W3CDTF">2022-09-29T14:43:49Z</dcterms:modified>
</cp:coreProperties>
</file>